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 id="2147483800" r:id="rId6"/>
    <p:sldMasterId id="2147483812" r:id="rId7"/>
    <p:sldMasterId id="2147483843" r:id="rId8"/>
  </p:sldMasterIdLst>
  <p:notesMasterIdLst>
    <p:notesMasterId r:id="rId57"/>
  </p:notesMasterIdLst>
  <p:sldIdLst>
    <p:sldId id="465" r:id="rId9"/>
    <p:sldId id="418" r:id="rId10"/>
    <p:sldId id="466" r:id="rId11"/>
    <p:sldId id="296" r:id="rId12"/>
    <p:sldId id="287" r:id="rId13"/>
    <p:sldId id="291" r:id="rId14"/>
    <p:sldId id="301" r:id="rId15"/>
    <p:sldId id="292" r:id="rId16"/>
    <p:sldId id="293" r:id="rId17"/>
    <p:sldId id="449" r:id="rId18"/>
    <p:sldId id="467" r:id="rId19"/>
    <p:sldId id="458" r:id="rId20"/>
    <p:sldId id="445" r:id="rId21"/>
    <p:sldId id="468" r:id="rId22"/>
    <p:sldId id="288" r:id="rId23"/>
    <p:sldId id="447" r:id="rId24"/>
    <p:sldId id="294" r:id="rId25"/>
    <p:sldId id="289" r:id="rId26"/>
    <p:sldId id="302" r:id="rId27"/>
    <p:sldId id="262" r:id="rId28"/>
    <p:sldId id="263" r:id="rId29"/>
    <p:sldId id="264" r:id="rId30"/>
    <p:sldId id="265" r:id="rId31"/>
    <p:sldId id="283" r:id="rId32"/>
    <p:sldId id="277" r:id="rId33"/>
    <p:sldId id="267" r:id="rId34"/>
    <p:sldId id="268" r:id="rId35"/>
    <p:sldId id="269" r:id="rId36"/>
    <p:sldId id="270" r:id="rId37"/>
    <p:sldId id="271" r:id="rId38"/>
    <p:sldId id="280" r:id="rId39"/>
    <p:sldId id="272" r:id="rId40"/>
    <p:sldId id="274" r:id="rId41"/>
    <p:sldId id="273" r:id="rId42"/>
    <p:sldId id="297" r:id="rId43"/>
    <p:sldId id="305" r:id="rId44"/>
    <p:sldId id="279" r:id="rId45"/>
    <p:sldId id="299" r:id="rId46"/>
    <p:sldId id="284" r:id="rId47"/>
    <p:sldId id="285" r:id="rId48"/>
    <p:sldId id="295" r:id="rId49"/>
    <p:sldId id="298" r:id="rId50"/>
    <p:sldId id="311" r:id="rId51"/>
    <p:sldId id="443" r:id="rId52"/>
    <p:sldId id="258" r:id="rId53"/>
    <p:sldId id="414" r:id="rId54"/>
    <p:sldId id="439" r:id="rId55"/>
    <p:sldId id="46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465"/>
          </p14:sldIdLst>
        </p14:section>
        <p14:section name="Presentation" id="{4B81BE2A-B99D-4E1E-BB9D-735D73F7397E}">
          <p14:sldIdLst>
            <p14:sldId id="418"/>
            <p14:sldId id="466"/>
            <p14:sldId id="296"/>
            <p14:sldId id="287"/>
            <p14:sldId id="291"/>
            <p14:sldId id="301"/>
            <p14:sldId id="292"/>
            <p14:sldId id="293"/>
            <p14:sldId id="449"/>
            <p14:sldId id="467"/>
            <p14:sldId id="458"/>
            <p14:sldId id="445"/>
            <p14:sldId id="468"/>
            <p14:sldId id="288"/>
            <p14:sldId id="447"/>
            <p14:sldId id="294"/>
            <p14:sldId id="289"/>
            <p14:sldId id="302"/>
            <p14:sldId id="262"/>
            <p14:sldId id="263"/>
            <p14:sldId id="264"/>
            <p14:sldId id="265"/>
            <p14:sldId id="283"/>
            <p14:sldId id="277"/>
            <p14:sldId id="267"/>
            <p14:sldId id="268"/>
            <p14:sldId id="269"/>
            <p14:sldId id="270"/>
            <p14:sldId id="271"/>
            <p14:sldId id="280"/>
            <p14:sldId id="272"/>
            <p14:sldId id="274"/>
            <p14:sldId id="273"/>
            <p14:sldId id="297"/>
            <p14:sldId id="305"/>
            <p14:sldId id="279"/>
            <p14:sldId id="299"/>
            <p14:sldId id="284"/>
            <p14:sldId id="285"/>
            <p14:sldId id="295"/>
            <p14:sldId id="298"/>
            <p14:sldId id="311"/>
            <p14:sldId id="443"/>
            <p14:sldId id="258"/>
            <p14:sldId id="414"/>
            <p14:sldId id="439"/>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55422" autoAdjust="0"/>
  </p:normalViewPr>
  <p:slideViewPr>
    <p:cSldViewPr snapToGrid="0">
      <p:cViewPr varScale="1">
        <p:scale>
          <a:sx n="88" d="100"/>
          <a:sy n="88" d="100"/>
        </p:scale>
        <p:origin x="2160" y="84"/>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notesMaster" Target="notesMasters/notesMaster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8/3/2022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a:t>
            </a:fld>
            <a:endParaRPr lang="en-US"/>
          </a:p>
        </p:txBody>
      </p:sp>
    </p:spTree>
    <p:extLst>
      <p:ext uri="{BB962C8B-B14F-4D97-AF65-F5344CB8AC3E}">
        <p14:creationId xmlns:p14="http://schemas.microsoft.com/office/powerpoint/2010/main" val="749434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r>
              <a:rPr lang="en-US" sz="1400" b="0" dirty="0">
                <a:solidFill>
                  <a:schemeClr val="tx1"/>
                </a:solidFill>
                <a:latin typeface="+mn-lt"/>
              </a:rPr>
              <a:t>Source: https://query.prod.cms.rt.microsoft.com/cms/api/am/binary/RE4q70G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1442914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role-based certifications have to do with the job,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Not with the product.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when you pause and think about it, this makes a lot more sense for your career and your employer.</a:t>
            </a:r>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435322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So, last question. You’re wondering, with a pandemic, and hurricanes, and between all my hiding under the safety of the covers, how do I take a Microsoft Certification Exam? What testing center in Baton Rouge is even open this week?</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It’s a live proctored exam, which means you’re taking the exam at your home or office, with someone actively watching you via a webcam and listening to you via your computer. In fact this whole process is easiest if you are taking the exam with a laptop with a built-in webcam.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have taken three online exams since the pandemic started. </a:t>
            </a: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2953572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in 2020 I took the DP-300 and DP-900 beta exams, and it’s been nearly two months and I still don’t know whether I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1158240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dirty="0">
                <a:solidFill>
                  <a:srgbClr val="2F2F2F"/>
                </a:solidFill>
                <a:effectLst/>
                <a:latin typeface="Segoe UI" panose="020B0502040204020203" pitchFamily="34" charset="0"/>
              </a:rPr>
            </a:br>
            <a:r>
              <a:rPr lang="en-US" b="0" dirty="0">
                <a:solidFill>
                  <a:srgbClr val="2F2F2F"/>
                </a:solidFill>
                <a:effectLst/>
                <a:latin typeface="Segoe UI" panose="020B0502040204020203" pitchFamily="34" charset="0"/>
              </a:rPr>
              <a:t>If you need to, you can take the assessment multiple times before the certification expiration date. There’s a 24-hour waiting period after the first attempt, but there’s no waiting period for any subsequent attempts.</a:t>
            </a:r>
          </a:p>
          <a:p>
            <a:endParaRPr lang="en-US" sz="1200" b="0" dirty="0">
              <a:solidFill>
                <a:srgbClr val="2F2F2F"/>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900679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1343130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an example for AZ-900, the Azure Fundamentals exam. Highly recommend it by the way, for every professional, every consultant, every manager who works with Azure technologies. There are hours of free interactive training with review quizzes on the website. </a:t>
            </a:r>
          </a:p>
          <a:p>
            <a:endParaRPr lang="en-US" dirty="0"/>
          </a:p>
          <a:p>
            <a:r>
              <a:rPr lang="en-US" dirty="0"/>
              <a:t>These free materials aren’t available for all exams yet, but Microsoft’s use of the free built-in browser sandboxes is expanding.</a:t>
            </a:r>
          </a:p>
        </p:txBody>
      </p:sp>
      <p:sp>
        <p:nvSpPr>
          <p:cNvPr id="4" name="Slide Number Placeholder 3"/>
          <p:cNvSpPr>
            <a:spLocks noGrp="1"/>
          </p:cNvSpPr>
          <p:nvPr>
            <p:ph type="sldNum" sz="quarter" idx="5"/>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385039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1751684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I want to talk a bit about the experience of writing a cert exam, and what you can learn from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exam questions are highly situational. So instead of asking "What is the difference between x and y?" </a:t>
            </a:r>
          </a:p>
          <a:p>
            <a:r>
              <a:rPr lang="en-US" sz="1200" dirty="0"/>
              <a:t>The question will be:</a:t>
            </a:r>
          </a:p>
          <a:p>
            <a:r>
              <a:rPr lang="en-US" sz="1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it’s not just multiple choice questions. Other types such as case studies, build lists, drag and drops, all operate on the same rules and challenge for the writers. But in the end, the challenge remains to create a right path, then, a bunch of incorrect distractors. We’ll talk more about that later.</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2311957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 that doesn’t actually make sense.</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22</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2</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&lt;click thru slide&gt;</a:t>
            </a:r>
          </a:p>
          <a:p>
            <a:pPr marL="0" indent="0">
              <a:buFont typeface="Arial" panose="020B0604020202020204" pitchFamily="34" charset="0"/>
              <a:buNone/>
            </a:pPr>
            <a:r>
              <a:rPr lang="en-US" b="0" dirty="0">
                <a:solidFill>
                  <a:schemeClr val="tx1"/>
                </a:solidFill>
                <a:latin typeface="+mn-lt"/>
              </a:rPr>
              <a:t>Now, 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r>
              <a:rPr lang="en-US" sz="1200" b="0" dirty="0">
                <a:solidFill>
                  <a:schemeClr val="tx1"/>
                </a:solidFill>
                <a:latin typeface="+mn-lt"/>
              </a:rPr>
              <a:t>Let’s talk about domain drift, it’s a real problem for item writers with complex questions.</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24</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p:txBody>
      </p:sp>
      <p:sp>
        <p:nvSpPr>
          <p:cNvPr id="4" name="Slide Number Placeholder 3"/>
          <p:cNvSpPr>
            <a:spLocks noGrp="1"/>
          </p:cNvSpPr>
          <p:nvPr>
            <p:ph type="sldNum" sz="quarter" idx="5"/>
          </p:nvPr>
        </p:nvSpPr>
        <p:spPr/>
        <p:txBody>
          <a:bodyPr/>
          <a:lstStyle/>
          <a:p>
            <a:fld id="{966FAD78-1551-4070-85DE-2E0D872D5203}" type="slidenum">
              <a:rPr lang="en-US" smtClean="0"/>
              <a:t>36</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37</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Gandalf already owns </a:t>
            </a:r>
            <a:r>
              <a:rPr lang="en-US" dirty="0" err="1"/>
              <a:t>Narya</a:t>
            </a:r>
            <a:r>
              <a:rPr lang="en-US" dirty="0"/>
              <a:t>, the Ring of Fire, one of the three Rings of Power made for the Elves. </a:t>
            </a:r>
          </a:p>
          <a:p>
            <a:r>
              <a:rPr lang="en-US" dirty="0"/>
              <a:t>&lt;click&gt;</a:t>
            </a:r>
          </a:p>
          <a:p>
            <a:r>
              <a:rPr lang="en-US" dirty="0"/>
              <a:t>Boromir is pretty much planning all along to get the ring back to the men of Gondor, his father the steward Denethor the Second.</a:t>
            </a:r>
          </a:p>
          <a:p>
            <a:r>
              <a:rPr lang="en-US" dirty="0"/>
              <a:t>&lt;click&gt;</a:t>
            </a:r>
          </a:p>
          <a:p>
            <a:r>
              <a:rPr lang="en-US" dirty="0"/>
              <a:t>Smeagol is tricky because of course you’d rule out Smeagol, he’s been left twisted and consumed by the evil of the One Ring, but again, test questions will not use industry knowledge or assumptions or best practices, the wrong answers have to be 100% incorrect. In this case, &lt;click&gt;Smeagol was not present at the Council of Elrond, making this answer 100% incorrect, leaving nothing to doubt.</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38</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I’ve done Lord of the Rings, how about some sports right, yeah! </a:t>
            </a:r>
          </a:p>
          <a:p>
            <a:endParaRPr lang="en-US" dirty="0"/>
          </a:p>
          <a:p>
            <a:r>
              <a:rPr lang="en-US" dirty="0"/>
              <a:t>…</a:t>
            </a:r>
          </a:p>
          <a:p>
            <a:endParaRPr lang="en-US" dirty="0"/>
          </a:p>
          <a:p>
            <a:r>
              <a:rPr lang="en-US" dirty="0"/>
              <a:t>Of course this was a trick question also about Harry Potter, very much still for the geeks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39</a:t>
            </a:fld>
            <a:endParaRPr lang="en-US"/>
          </a:p>
        </p:txBody>
      </p:sp>
    </p:spTree>
    <p:extLst>
      <p:ext uri="{BB962C8B-B14F-4D97-AF65-F5344CB8AC3E}">
        <p14:creationId xmlns:p14="http://schemas.microsoft.com/office/powerpoint/2010/main" val="3008355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40</a:t>
            </a:fld>
            <a:endParaRPr lang="en-US"/>
          </a:p>
        </p:txBody>
      </p:sp>
    </p:spTree>
    <p:extLst>
      <p:ext uri="{BB962C8B-B14F-4D97-AF65-F5344CB8AC3E}">
        <p14:creationId xmlns:p14="http://schemas.microsoft.com/office/powerpoint/2010/main" val="2160602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End: Ok, so now I’ve done movies and sports and fantasy and science fiction and alcohol, I must have had a question for everyone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Twitter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banned</a:t>
            </a:r>
            <a:r>
              <a:rPr lang="en-US" sz="1200" b="0" i="0" kern="1200" dirty="0">
                <a:solidFill>
                  <a:schemeClr val="tx1"/>
                </a:solidFill>
                <a:effectLst/>
                <a:latin typeface="+mn-lt"/>
                <a:ea typeface="+mn-ea"/>
                <a:cs typeface="+mn-cs"/>
              </a:rPr>
              <a:t> all </a:t>
            </a:r>
            <a:r>
              <a:rPr lang="en-US" sz="1200" b="1" i="0" kern="1200" dirty="0">
                <a:solidFill>
                  <a:schemeClr val="tx1"/>
                </a:solidFill>
                <a:effectLst/>
                <a:latin typeface="+mn-lt"/>
                <a:ea typeface="+mn-ea"/>
                <a:cs typeface="+mn-cs"/>
              </a:rPr>
              <a:t>political ads</a:t>
            </a:r>
            <a:r>
              <a:rPr lang="en-US" sz="1200" b="0" i="0" kern="1200" dirty="0">
                <a:solidFill>
                  <a:schemeClr val="tx1"/>
                </a:solidFill>
                <a:effectLst/>
                <a:latin typeface="+mn-lt"/>
                <a:ea typeface="+mn-ea"/>
                <a:cs typeface="+mn-cs"/>
              </a:rPr>
              <a:t> in October 2019, though Facebook and Facebook-owned Instagram have suggested they will only ban ads during the week before the election. </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42</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44</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Content is not specific to Microsoft technologies and exams, though that is where my experience lies as a consultant, as a certified pro, and as an exam item writer, and now an employee.</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a:t>
            </a:fld>
            <a:endParaRPr lang="en-US"/>
          </a:p>
        </p:txBody>
      </p:sp>
    </p:spTree>
    <p:extLst>
      <p:ext uri="{BB962C8B-B14F-4D97-AF65-F5344CB8AC3E}">
        <p14:creationId xmlns:p14="http://schemas.microsoft.com/office/powerpoint/2010/main" val="1275806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47</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4</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5</a:t>
            </a:fld>
            <a:endParaRPr lang="en-US"/>
          </a:p>
        </p:txBody>
      </p:sp>
    </p:spTree>
    <p:extLst>
      <p:ext uri="{BB962C8B-B14F-4D97-AF65-F5344CB8AC3E}">
        <p14:creationId xmlns:p14="http://schemas.microsoft.com/office/powerpoint/2010/main" val="3892191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0" dirty="0">
                <a:solidFill>
                  <a:schemeClr val="tx1"/>
                </a:solidFill>
                <a:latin typeface="+mn-lt"/>
              </a:rPr>
              <a:t>&lt;read notes&gt; </a:t>
            </a:r>
          </a:p>
          <a:p>
            <a:r>
              <a:rPr lang="en-US" sz="3200" b="0" dirty="0">
                <a:solidFill>
                  <a:schemeClr val="tx1"/>
                </a:solidFill>
                <a:latin typeface="+mn-lt"/>
              </a:rPr>
              <a:t>Microsoft subcontracts out SMEs globally for various phases of question development. Topics are removed from the exam’s </a:t>
            </a:r>
            <a:r>
              <a:rPr lang="en-US" sz="3200" b="0" i="1" dirty="0">
                <a:solidFill>
                  <a:schemeClr val="tx1"/>
                </a:solidFill>
                <a:latin typeface="+mn-lt"/>
              </a:rPr>
              <a:t>domain </a:t>
            </a:r>
            <a:r>
              <a:rPr lang="en-US" sz="3200" b="0" dirty="0">
                <a:solidFill>
                  <a:schemeClr val="tx1"/>
                </a:solidFill>
                <a:latin typeface="+mn-lt"/>
              </a:rPr>
              <a:t>if none of the SMEs present could say they use it in real life. SME’s are asked questions about the value of different technical topics. </a:t>
            </a:r>
          </a:p>
          <a:p>
            <a:r>
              <a:rPr lang="en-US" sz="3200" b="0" dirty="0">
                <a:solidFill>
                  <a:schemeClr val="tx1"/>
                </a:solidFill>
                <a:latin typeface="+mn-lt"/>
              </a:rPr>
              <a:t>Then, how </a:t>
            </a:r>
            <a:r>
              <a:rPr lang="en-US" sz="3200" b="0" i="1" dirty="0">
                <a:solidFill>
                  <a:schemeClr val="tx1"/>
                </a:solidFill>
                <a:latin typeface="+mn-lt"/>
              </a:rPr>
              <a:t>many</a:t>
            </a:r>
            <a:r>
              <a:rPr lang="en-US" sz="32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3200" b="0" dirty="0">
              <a:solidFill>
                <a:schemeClr val="tx1"/>
              </a:solidFill>
              <a:latin typeface="+mn-lt"/>
            </a:endParaRPr>
          </a:p>
          <a:p>
            <a:pPr marL="571500" indent="-571500">
              <a:buFont typeface="Arial" panose="020B0604020202020204" pitchFamily="34" charset="0"/>
              <a:buChar char="•"/>
            </a:pPr>
            <a:r>
              <a:rPr lang="en-US" sz="3200"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sz="3200"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sz="3200" b="0" dirty="0">
                <a:solidFill>
                  <a:schemeClr val="tx1"/>
                </a:solidFill>
                <a:latin typeface="+mn-lt"/>
              </a:rPr>
              <a:t>Then a review process and alpha exam process occur with yet another group of SMEs to fine tune the items.</a:t>
            </a:r>
          </a:p>
          <a:p>
            <a:pPr lvl="0"/>
            <a:r>
              <a:rPr lang="en-US" sz="3200" dirty="0"/>
              <a:t>&lt;click, read slide then notes&gt;</a:t>
            </a:r>
          </a:p>
          <a:p>
            <a:pPr lvl="0"/>
            <a:r>
              <a:rPr lang="en-US" sz="3200" dirty="0"/>
              <a:t>At Microsoft her name is Liberty Munson, she’s an I/O Psychologist.</a:t>
            </a:r>
          </a:p>
          <a:p>
            <a:pPr lvl="0"/>
            <a:r>
              <a:rPr lang="en-US" sz="3200" dirty="0"/>
              <a:t>She studies statistical correlation between question success and exam success.</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They’re guessing.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Your comments can contribute to changing/abandoning a question. For example, </a:t>
            </a:r>
            <a:r>
              <a:rPr lang="en-US" sz="2800" dirty="0">
                <a:solidFill>
                  <a:srgbClr val="FF0000"/>
                </a:solidFill>
              </a:rPr>
              <a:t>"Why are you testing this? I'd look this up!“ That kind of comment gets attention.</a:t>
            </a:r>
            <a:endParaRPr lang="en-US" sz="3600" dirty="0">
              <a:solidFill>
                <a:srgbClr val="FF0000"/>
              </a:solidFill>
            </a:endParaRPr>
          </a:p>
          <a:p>
            <a:r>
              <a:rPr lang="en-US" dirty="0"/>
              <a:t>&lt;click to 2&gt;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 This is an example of new product features that are added to an exam without changing the exam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6</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8</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If you’re in consulting, like I am, then classroom training is a double whammy, you’re losing the billable hours and the cost of the training. </a:t>
            </a:r>
          </a:p>
          <a:p>
            <a:pPr lvl="1"/>
            <a:r>
              <a:rPr lang="en-US" sz="4000" dirty="0"/>
              <a:t>&lt;click, read slide&gt;</a:t>
            </a:r>
          </a:p>
          <a:p>
            <a:pPr lvl="1"/>
            <a:endParaRPr lang="en-US" sz="4000" dirty="0"/>
          </a:p>
          <a:p>
            <a:pPr lvl="1"/>
            <a:r>
              <a:rPr lang="en-US" sz="4000" dirty="0"/>
              <a:t>Tips on travel conferences:</a:t>
            </a:r>
          </a:p>
          <a:p>
            <a:pPr lvl="1"/>
            <a:r>
              <a:rPr lang="en-US" sz="4000" dirty="0"/>
              <a:t>1. Require knowledge transfer afterwards. It makes the notes the attendee takes a little more detail oriented.</a:t>
            </a:r>
          </a:p>
          <a:p>
            <a:pPr lvl="1"/>
            <a:r>
              <a:rPr lang="en-US" sz="4000" dirty="0"/>
              <a:t>And another Tip: Require proof of hands-on-lab completion when sending employees off, or specific technology goals. Lots of big conferences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3872769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24756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304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AC1018-3926-444F-9522-7A2A251DCFF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6"/>
            <a:ext cx="12190094" cy="6856928"/>
          </a:xfrm>
          <a:prstGeom prst="rect">
            <a:avLst/>
          </a:prstGeom>
        </p:spPr>
      </p:pic>
    </p:spTree>
    <p:extLst>
      <p:ext uri="{BB962C8B-B14F-4D97-AF65-F5344CB8AC3E}">
        <p14:creationId xmlns:p14="http://schemas.microsoft.com/office/powerpoint/2010/main" val="14439573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E35DB5-3EB0-4819-BAAF-C91A73D513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7"/>
            <a:ext cx="12246187" cy="6888480"/>
          </a:xfrm>
          <a:prstGeom prst="rect">
            <a:avLst/>
          </a:prstGeom>
        </p:spPr>
      </p:pic>
      <p:sp>
        <p:nvSpPr>
          <p:cNvPr id="11" name="Rectangle 10">
            <a:extLst>
              <a:ext uri="{FF2B5EF4-FFF2-40B4-BE49-F238E27FC236}">
                <a16:creationId xmlns:a16="http://schemas.microsoft.com/office/drawing/2014/main" id="{7E6F6CA0-765E-484B-B9C2-16E6A4F4986D}"/>
              </a:ext>
            </a:extLst>
          </p:cNvPr>
          <p:cNvSpPr/>
          <p:nvPr userDrawn="1"/>
        </p:nvSpPr>
        <p:spPr>
          <a:xfrm>
            <a:off x="0" y="4877998"/>
            <a:ext cx="12192000" cy="1980001"/>
          </a:xfrm>
          <a:prstGeom prst="rect">
            <a:avLst/>
          </a:prstGeom>
          <a:gradFill flip="none" rotWithShape="1">
            <a:gsLst>
              <a:gs pos="0">
                <a:srgbClr val="B53589"/>
              </a:gs>
              <a:gs pos="100000">
                <a:srgbClr val="0B172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80579"/>
            <a:ext cx="8807116" cy="915873"/>
          </a:xfrm>
        </p:spPr>
        <p:txBody>
          <a:bodyPr anchor="b">
            <a:normAutofit/>
          </a:bodyPr>
          <a:lstStyle>
            <a:lvl1pPr algn="l">
              <a:defRPr sz="5500" b="1">
                <a:solidFill>
                  <a:schemeClr val="bg1"/>
                </a:solidFill>
              </a:defRPr>
            </a:lvl1pPr>
          </a:lstStyle>
          <a:p>
            <a:r>
              <a:rPr lang="en-US" noProof="0" dirty="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2541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13" name="CDSSatBG" descr="Text&#10;&#10;Description automatically generated">
            <a:extLst>
              <a:ext uri="{FF2B5EF4-FFF2-40B4-BE49-F238E27FC236}">
                <a16:creationId xmlns:a16="http://schemas.microsoft.com/office/drawing/2014/main" id="{800AB0D2-0CD9-43BF-B092-E078501483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069544"/>
          </a:xfrm>
        </p:spPr>
        <p:txBody>
          <a:bodyPr/>
          <a:lstStyle>
            <a:lvl1pPr>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565568"/>
            <a:ext cx="9971158" cy="521848"/>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14" name="Content Placeholder 3">
            <a:extLst>
              <a:ext uri="{FF2B5EF4-FFF2-40B4-BE49-F238E27FC236}">
                <a16:creationId xmlns:a16="http://schemas.microsoft.com/office/drawing/2014/main" id="{9FE8625C-3B1C-4FA8-8690-B441EEB01717}"/>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1"/>
              </a:buClr>
              <a:buFont typeface="Arial" panose="020B0604020202020204" pitchFamily="34" charset="0"/>
              <a:buChar char="•"/>
              <a:defRPr lang="en-US" sz="2800" i="0" kern="1200" dirty="0" smtClean="0">
                <a:solidFill>
                  <a:schemeClr val="bg1"/>
                </a:solidFill>
                <a:latin typeface="+mn-lt"/>
                <a:ea typeface="+mn-ea"/>
                <a:cs typeface="+mn-cs"/>
              </a:defRPr>
            </a:lvl1pPr>
            <a:lvl2pPr marL="7344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2pPr>
            <a:lvl3pPr marL="11916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18019444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5" name="CDSSatBG" descr="Text&#10;&#10;Description automatically generated">
            <a:extLst>
              <a:ext uri="{FF2B5EF4-FFF2-40B4-BE49-F238E27FC236}">
                <a16:creationId xmlns:a16="http://schemas.microsoft.com/office/drawing/2014/main" id="{E4DA2877-E08A-45E4-9566-DB6FD83DA2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210192"/>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1"/>
            <a:ext cx="9971158" cy="502328"/>
          </a:xfrm>
        </p:spPr>
        <p:txBody>
          <a:bodyPr>
            <a:normAutofit/>
          </a:bodyPr>
          <a:lstStyle>
            <a:lvl1pPr marL="0" indent="0" algn="l">
              <a:buNone/>
              <a:defRPr sz="32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8" name="Content Placeholder 3">
            <a:extLst>
              <a:ext uri="{FF2B5EF4-FFF2-40B4-BE49-F238E27FC236}">
                <a16:creationId xmlns:a16="http://schemas.microsoft.com/office/drawing/2014/main" id="{FADA6FAB-3AF5-4463-83AA-F2C3CA534716}"/>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2"/>
              </a:buClr>
              <a:buFont typeface="Arial" panose="020B0604020202020204" pitchFamily="34" charset="0"/>
              <a:buChar char="•"/>
              <a:defRPr lang="en-US" sz="2800" i="0" kern="1200" dirty="0" smtClean="0">
                <a:solidFill>
                  <a:schemeClr val="tx1">
                    <a:lumMod val="75000"/>
                    <a:lumOff val="25000"/>
                  </a:schemeClr>
                </a:solidFill>
                <a:latin typeface="+mn-lt"/>
                <a:ea typeface="+mn-ea"/>
                <a:cs typeface="+mn-cs"/>
              </a:defRPr>
            </a:lvl1pPr>
            <a:lvl2pPr marL="7344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2pPr>
            <a:lvl3pPr marL="11916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382513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B5C75F5F-0F12-4848-80B1-080F3F5766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7999"/>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1320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32777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89331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02D90D-F195-4E3B-B696-F70E9DEFBF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2C2B7FA7-4222-47D2-B936-FA4B0F935061}"/>
              </a:ext>
            </a:extLst>
          </p:cNvPr>
          <p:cNvSpPr/>
          <p:nvPr userDrawn="1"/>
        </p:nvSpPr>
        <p:spPr>
          <a:xfrm>
            <a:off x="0" y="4903394"/>
            <a:ext cx="12192000" cy="1954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03394"/>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dirty="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137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Up Next">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1505527" y="1659524"/>
            <a:ext cx="9042400" cy="460273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4074C5EE-DF30-4B9D-8701-2CA3C6942946}"/>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UP NEXT!</a:t>
            </a:r>
          </a:p>
        </p:txBody>
      </p:sp>
    </p:spTree>
    <p:extLst>
      <p:ext uri="{BB962C8B-B14F-4D97-AF65-F5344CB8AC3E}">
        <p14:creationId xmlns:p14="http://schemas.microsoft.com/office/powerpoint/2010/main" val="1854220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8/3/2022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8/3/2022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8/3/2022</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8/3/2022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8/3/2022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596900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891245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817833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8/3/2022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231698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8/3/2022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4037916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8/3/2022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6384149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8/3/2022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006551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8/3/2022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863984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8/3/2022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6317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8/3/2022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494419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574435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2" name="TextBox 1"/>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32668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4" name="TextBox 3"/>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6" name="TextBox 5"/>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95080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3" name="TextBox 12"/>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40197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2" name="TextBox 11"/>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3" name="TextBox 12"/>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08650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29306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1" name="TextBox 10"/>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575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2229" y="316196"/>
            <a:ext cx="4622123" cy="714092"/>
          </a:xfrm>
          <a:prstGeom prst="rect">
            <a:avLst/>
          </a:prstGeom>
        </p:spPr>
      </p:pic>
    </p:spTree>
    <p:extLst>
      <p:ext uri="{BB962C8B-B14F-4D97-AF65-F5344CB8AC3E}">
        <p14:creationId xmlns:p14="http://schemas.microsoft.com/office/powerpoint/2010/main" val="29248295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41673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8/3/2022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215502643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noFill/>
        </p:spPr>
        <p:txBody>
          <a:bodyPr tIns="91440" bIns="91440" anchor="t" anchorCtr="0">
            <a:spAutoFit/>
          </a:bodyPr>
          <a:lstStyle>
            <a:lvl1pPr algn="ctr">
              <a:defRPr sz="6600"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4" y="5934101"/>
            <a:ext cx="513478" cy="513478"/>
          </a:xfrm>
          <a:prstGeom prst="rect">
            <a:avLst/>
          </a:prstGeom>
        </p:spPr>
      </p:pic>
    </p:spTree>
    <p:extLst>
      <p:ext uri="{BB962C8B-B14F-4D97-AF65-F5344CB8AC3E}">
        <p14:creationId xmlns:p14="http://schemas.microsoft.com/office/powerpoint/2010/main" val="18972002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1564156409"/>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360754"/>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38200" y="1578679"/>
            <a:ext cx="10515600" cy="3825834"/>
          </a:xfrm>
        </p:spPr>
        <p:txBody>
          <a:bodyPr/>
          <a:lstStyle>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29505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620" y="436026"/>
            <a:ext cx="5378548" cy="535531"/>
          </a:xfrm>
        </p:spPr>
        <p:txBody>
          <a:bodyPr>
            <a:spAutoFit/>
          </a:bodyPr>
          <a:lstStyle>
            <a:lvl1pPr>
              <a:defRPr sz="32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071100" y="0"/>
            <a:ext cx="6120900" cy="6858000"/>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4713" y="6428059"/>
            <a:ext cx="1422196" cy="219721"/>
          </a:xfrm>
          <a:prstGeom prst="rect">
            <a:avLst/>
          </a:prstGeom>
        </p:spPr>
      </p:pic>
      <p:sp>
        <p:nvSpPr>
          <p:cNvPr id="6" name="Text Placeholder 5"/>
          <p:cNvSpPr>
            <a:spLocks noGrp="1"/>
          </p:cNvSpPr>
          <p:nvPr>
            <p:ph type="body" sz="quarter" idx="11"/>
          </p:nvPr>
        </p:nvSpPr>
        <p:spPr>
          <a:xfrm>
            <a:off x="925811" y="2101056"/>
            <a:ext cx="4103687" cy="2655887"/>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849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38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72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40480505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589954" y="5696243"/>
            <a:ext cx="3926834" cy="705838"/>
          </a:xfrm>
          <a:prstGeom prst="rect">
            <a:avLst/>
          </a:prstGeom>
        </p:spPr>
      </p:pic>
    </p:spTree>
    <p:extLst>
      <p:ext uri="{BB962C8B-B14F-4D97-AF65-F5344CB8AC3E}">
        <p14:creationId xmlns:p14="http://schemas.microsoft.com/office/powerpoint/2010/main" val="4002387135"/>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84908"/>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38200" y="1769269"/>
            <a:ext cx="5157787"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593181"/>
            <a:ext cx="5157787"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0612" y="1769269"/>
            <a:ext cx="5183188"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2593181"/>
            <a:ext cx="5183188"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87733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8/3/2022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175272"/>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1136416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3977590645"/>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04336" y="3378275"/>
            <a:ext cx="4601363" cy="698950"/>
          </a:xfrm>
          <a:prstGeom prst="rect">
            <a:avLst/>
          </a:prstGeom>
        </p:spPr>
      </p:pic>
    </p:spTree>
    <p:extLst>
      <p:ext uri="{BB962C8B-B14F-4D97-AF65-F5344CB8AC3E}">
        <p14:creationId xmlns:p14="http://schemas.microsoft.com/office/powerpoint/2010/main" val="42750315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0" y="0"/>
            <a:ext cx="12191999"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8299" y="1719730"/>
            <a:ext cx="2775823" cy="2775823"/>
          </a:xfrm>
          <a:prstGeom prst="rect">
            <a:avLst/>
          </a:prstGeom>
        </p:spPr>
      </p:pic>
      <p:sp>
        <p:nvSpPr>
          <p:cNvPr id="5" name="TextBox 4"/>
          <p:cNvSpPr txBox="1"/>
          <p:nvPr/>
        </p:nvSpPr>
        <p:spPr>
          <a:xfrm>
            <a:off x="4351183" y="4522614"/>
            <a:ext cx="4313131"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72369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©2016</a:t>
            </a:r>
            <a:r>
              <a:rPr lang="en-US" sz="686" baseline="0" dirty="0">
                <a:gradFill>
                  <a:gsLst>
                    <a:gs pos="0">
                      <a:schemeClr val="tx1"/>
                    </a:gs>
                    <a:gs pos="100000">
                      <a:schemeClr val="tx1"/>
                    </a:gs>
                  </a:gsLst>
                  <a:lin ang="5400000" scaled="0"/>
                </a:gradFill>
                <a:cs typeface="Segoe UI" pitchFamily="34" charset="0"/>
              </a:rPr>
              <a:t> Marquam</a:t>
            </a:r>
            <a:r>
              <a:rPr lang="en-US" sz="686"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697864" y="3363133"/>
            <a:ext cx="4622123" cy="714092"/>
          </a:xfrm>
          <a:prstGeom prst="rect">
            <a:avLst/>
          </a:prstGeom>
        </p:spPr>
      </p:pic>
    </p:spTree>
    <p:extLst>
      <p:ext uri="{BB962C8B-B14F-4D97-AF65-F5344CB8AC3E}">
        <p14:creationId xmlns:p14="http://schemas.microsoft.com/office/powerpoint/2010/main" val="4776401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sp>
        <p:nvSpPr>
          <p:cNvPr id="2554" name="Rectangle 2553"/>
          <p:cNvSpPr/>
          <p:nvPr/>
        </p:nvSpPr>
        <p:spPr bwMode="auto">
          <a:xfrm>
            <a:off x="1" y="0"/>
            <a:ext cx="12192000" cy="68580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032138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4570" y="1690688"/>
            <a:ext cx="7151167" cy="4486653"/>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415737" y="1690688"/>
            <a:ext cx="4508581" cy="4461231"/>
          </a:xfrm>
        </p:spPr>
        <p:txBody>
          <a:bodyPr/>
          <a:lstStyle>
            <a:lvl1pPr marL="0" indent="0">
              <a:lnSpc>
                <a:spcPct val="100000"/>
              </a:lnSpc>
              <a:spcBef>
                <a:spcPts val="1961"/>
              </a:spcBef>
              <a:buFontTx/>
              <a:buNone/>
              <a:defRPr sz="3137">
                <a:solidFill>
                  <a:schemeClr val="accent3"/>
                </a:solidFill>
              </a:defRPr>
            </a:lvl1pPr>
            <a:lvl2pPr marL="336145" indent="0">
              <a:lnSpc>
                <a:spcPct val="100000"/>
              </a:lnSpc>
              <a:spcBef>
                <a:spcPts val="1961"/>
              </a:spcBef>
              <a:buFontTx/>
              <a:buNone/>
              <a:defRPr>
                <a:latin typeface="Segoe UI Light" charset="0"/>
                <a:ea typeface="Segoe UI Light" charset="0"/>
                <a:cs typeface="Segoe UI Light" charset="0"/>
              </a:defRPr>
            </a:lvl2pPr>
            <a:lvl3pPr marL="560241" indent="0">
              <a:lnSpc>
                <a:spcPct val="100000"/>
              </a:lnSpc>
              <a:spcBef>
                <a:spcPts val="1961"/>
              </a:spcBef>
              <a:buFontTx/>
              <a:buNone/>
              <a:defRPr>
                <a:latin typeface="Segoe UI Light" charset="0"/>
                <a:ea typeface="Segoe UI Light" charset="0"/>
                <a:cs typeface="Segoe UI Light" charset="0"/>
              </a:defRPr>
            </a:lvl3pPr>
            <a:lvl4pPr marL="784338" indent="0">
              <a:lnSpc>
                <a:spcPct val="100000"/>
              </a:lnSpc>
              <a:spcBef>
                <a:spcPts val="1961"/>
              </a:spcBef>
              <a:buFontTx/>
              <a:buNone/>
              <a:defRPr>
                <a:latin typeface="Segoe UI Light" charset="0"/>
                <a:ea typeface="Segoe UI Light" charset="0"/>
                <a:cs typeface="Segoe UI Light" charset="0"/>
              </a:defRPr>
            </a:lvl4pPr>
            <a:lvl5pPr marL="1008435" indent="0">
              <a:lnSpc>
                <a:spcPct val="100000"/>
              </a:lnSpc>
              <a:spcBef>
                <a:spcPts val="196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8" name="Title Placeholder 1"/>
          <p:cNvSpPr>
            <a:spLocks noGrp="1"/>
          </p:cNvSpPr>
          <p:nvPr>
            <p:ph type="title" hasCustomPrompt="1"/>
          </p:nvPr>
        </p:nvSpPr>
        <p:spPr>
          <a:xfrm>
            <a:off x="304800" y="4763"/>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2325314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690688"/>
            <a:ext cx="6751518" cy="448682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415737" y="1690688"/>
            <a:ext cx="4508581" cy="4461231"/>
          </a:xfrm>
        </p:spPr>
        <p:txBody>
          <a:bodyPr/>
          <a:lstStyle>
            <a:lvl1pPr marL="0" indent="0">
              <a:lnSpc>
                <a:spcPct val="100000"/>
              </a:lnSpc>
              <a:spcBef>
                <a:spcPts val="1961"/>
              </a:spcBef>
              <a:buFontTx/>
              <a:buNone/>
              <a:defRPr lang="en-US" sz="2353" kern="1200" dirty="0" smtClean="0">
                <a:solidFill>
                  <a:schemeClr val="accent3"/>
                </a:solidFill>
                <a:latin typeface="Segoe UI Light" charset="0"/>
                <a:ea typeface="Segoe UI Light" charset="0"/>
                <a:cs typeface="Segoe UI Light" charset="0"/>
              </a:defRPr>
            </a:lvl1pPr>
            <a:lvl2pPr marL="336145" indent="0">
              <a:lnSpc>
                <a:spcPct val="100000"/>
              </a:lnSpc>
              <a:spcBef>
                <a:spcPts val="1961"/>
              </a:spcBef>
              <a:buFontTx/>
              <a:buNone/>
              <a:defRPr lang="en-US" sz="1921" b="0" kern="1200" dirty="0" smtClean="0">
                <a:solidFill>
                  <a:schemeClr val="tx1"/>
                </a:solidFill>
                <a:latin typeface="Segoe UI Light" charset="0"/>
                <a:ea typeface="Segoe UI Light" charset="0"/>
                <a:cs typeface="Segoe UI Light"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9"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1332886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957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 Id="rId8"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theme" Target="../theme/theme7.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10" Type="http://schemas.openxmlformats.org/officeDocument/2006/relationships/theme" Target="../theme/theme8.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8/3/2022</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8/3/2022</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17EF5-1FC3-49D4-99F3-3C6C642CE8C3}" type="datetimeFigureOut">
              <a:rPr lang="en-US" smtClean="0"/>
              <a:t>8/3/2022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238642519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378660383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Lst>
  <p:txStyles>
    <p:titleStyle>
      <a:lvl1pPr algn="l" defTabSz="914400" rtl="0" eaLnBrk="1" latinLnBrk="0" hangingPunct="1">
        <a:lnSpc>
          <a:spcPct val="90000"/>
        </a:lnSpc>
        <a:spcBef>
          <a:spcPct val="0"/>
        </a:spcBef>
        <a:buNone/>
        <a:defRPr sz="3200" kern="1200">
          <a:solidFill>
            <a:schemeClr val="accent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8/3/2022</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713664482"/>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hyperlink" Target="https://query.prod.cms.rt.microsoft.com/cms/api/am/binary/RE4FRd2" TargetMode="External"/><Relationship Id="rId4" Type="http://schemas.openxmlformats.org/officeDocument/2006/relationships/hyperlink" Target="https://certification.comptia.org/docs/default-source/downloadablefiles/hr-perceptions-of-it-training-and-certification.pdf"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docs.microsoft.com/en-us/certifications/exams/az-900" TargetMode="External"/><Relationship Id="rId5" Type="http://schemas.openxmlformats.org/officeDocument/2006/relationships/hyperlink" Target="https://docs.microsoft.com/en-us/certifications/posts/new-role-based-certification-and-training-is-here" TargetMode="External"/><Relationship Id="rId4" Type="http://schemas.openxmlformats.org/officeDocument/2006/relationships/hyperlink" Target="https://docs.microsoft.com/en-us/certifications/browse/"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48.xml"/><Relationship Id="rId5" Type="http://schemas.openxmlformats.org/officeDocument/2006/relationships/image" Target="../media/image43.jpeg"/><Relationship Id="rId4" Type="http://schemas.openxmlformats.org/officeDocument/2006/relationships/hyperlink" Target="https://www.thewallsproject.org/programs/futures_fund/"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1.xml"/><Relationship Id="rId1" Type="http://schemas.openxmlformats.org/officeDocument/2006/relationships/slideLayout" Target="../slideLayouts/slideLayout49.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9E63C-C43A-44EC-9B5F-18A11B94D5E6}"/>
              </a:ext>
            </a:extLst>
          </p:cNvPr>
          <p:cNvSpPr>
            <a:spLocks noGrp="1"/>
          </p:cNvSpPr>
          <p:nvPr>
            <p:ph type="title"/>
          </p:nvPr>
        </p:nvSpPr>
        <p:spPr>
          <a:xfrm>
            <a:off x="831850" y="1709740"/>
            <a:ext cx="10902949" cy="3438520"/>
          </a:xfrm>
        </p:spPr>
        <p:txBody>
          <a:bodyPr>
            <a:normAutofit/>
          </a:bodyPr>
          <a:lstStyle/>
          <a:p>
            <a:r>
              <a:rPr lang="en-GB" sz="6000" dirty="0"/>
              <a:t>Think Like a Certification Exam</a:t>
            </a:r>
            <a:endParaRPr lang="en-GB" dirty="0"/>
          </a:p>
        </p:txBody>
      </p:sp>
      <p:sp>
        <p:nvSpPr>
          <p:cNvPr id="3" name="Subtitle 2">
            <a:extLst>
              <a:ext uri="{FF2B5EF4-FFF2-40B4-BE49-F238E27FC236}">
                <a16:creationId xmlns:a16="http://schemas.microsoft.com/office/drawing/2014/main" id="{BFDBADE6-1EFD-4B89-A134-C53973B64200}"/>
              </a:ext>
            </a:extLst>
          </p:cNvPr>
          <p:cNvSpPr>
            <a:spLocks noGrp="1"/>
          </p:cNvSpPr>
          <p:nvPr>
            <p:ph type="body" idx="1"/>
          </p:nvPr>
        </p:nvSpPr>
        <p:spPr>
          <a:xfrm>
            <a:off x="831851" y="5148260"/>
            <a:ext cx="10515600" cy="941392"/>
          </a:xfrm>
        </p:spPr>
        <p:txBody>
          <a:bodyPr>
            <a:normAutofit fontScale="92500" lnSpcReduction="20000"/>
          </a:bodyPr>
          <a:lstStyle/>
          <a:p>
            <a:r>
              <a:rPr lang="en-GB" dirty="0"/>
              <a:t>SQL Saturday Baton Rouge 2022</a:t>
            </a:r>
          </a:p>
          <a:p>
            <a:endParaRPr lang="en-GB" sz="1600" dirty="0"/>
          </a:p>
          <a:p>
            <a:r>
              <a:rPr lang="en-GB" sz="1600" dirty="0"/>
              <a:t>William Assaf, Microsoft</a:t>
            </a:r>
          </a:p>
        </p:txBody>
      </p:sp>
      <p:pic>
        <p:nvPicPr>
          <p:cNvPr id="1026" name="Picture 2">
            <a:extLst>
              <a:ext uri="{FF2B5EF4-FFF2-40B4-BE49-F238E27FC236}">
                <a16:creationId xmlns:a16="http://schemas.microsoft.com/office/drawing/2014/main" id="{E04798B1-9509-DD95-1BFB-7161E9FBB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9628" y="451757"/>
            <a:ext cx="48768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836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0" y="0"/>
            <a:ext cx="12196822" cy="6858000"/>
          </a:xfrm>
          <a:prstGeom prst="rect">
            <a:avLst/>
          </a:prstGeom>
        </p:spPr>
      </p:pic>
    </p:spTree>
    <p:extLst>
      <p:ext uri="{BB962C8B-B14F-4D97-AF65-F5344CB8AC3E}">
        <p14:creationId xmlns:p14="http://schemas.microsoft.com/office/powerpoint/2010/main" val="375593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762000"/>
          </a:xfrm>
        </p:spPr>
        <p:txBody>
          <a:bodyPr/>
          <a:lstStyle/>
          <a:p>
            <a:pPr algn="ctr"/>
            <a:r>
              <a:rPr lang="en-US" dirty="0"/>
              <a:t>https://docs.microsoft.com/certifications/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6" name="Picture 5">
            <a:extLst>
              <a:ext uri="{FF2B5EF4-FFF2-40B4-BE49-F238E27FC236}">
                <a16:creationId xmlns:a16="http://schemas.microsoft.com/office/drawing/2014/main" id="{F69C72FA-96FE-F473-A355-55CE5C426F5B}"/>
              </a:ext>
            </a:extLst>
          </p:cNvPr>
          <p:cNvPicPr>
            <a:picLocks noChangeAspect="1"/>
          </p:cNvPicPr>
          <p:nvPr/>
        </p:nvPicPr>
        <p:blipFill>
          <a:blip r:embed="rId3"/>
          <a:stretch>
            <a:fillRect/>
          </a:stretch>
        </p:blipFill>
        <p:spPr>
          <a:xfrm>
            <a:off x="0" y="978562"/>
            <a:ext cx="12192000" cy="4900875"/>
          </a:xfrm>
          <a:prstGeom prst="rect">
            <a:avLst/>
          </a:prstGeom>
        </p:spPr>
      </p:pic>
    </p:spTree>
    <p:extLst>
      <p:ext uri="{BB962C8B-B14F-4D97-AF65-F5344CB8AC3E}">
        <p14:creationId xmlns:p14="http://schemas.microsoft.com/office/powerpoint/2010/main" val="2746587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13</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Certification renewal</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14</a:t>
            </a:fld>
            <a:endParaRPr lang="en-US" dirty="0"/>
          </a:p>
        </p:txBody>
      </p:sp>
      <p:sp>
        <p:nvSpPr>
          <p:cNvPr id="6" name="Title 4"/>
          <p:cNvSpPr txBox="1">
            <a:spLocks/>
          </p:cNvSpPr>
          <p:nvPr/>
        </p:nvSpPr>
        <p:spPr>
          <a:xfrm>
            <a:off x="452312" y="1698970"/>
            <a:ext cx="6304088" cy="3720409"/>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Some certs renew annually, with nothing but a free online self-paced assessment.</a:t>
            </a:r>
          </a:p>
          <a:p>
            <a:endParaRPr lang="en-US" sz="3600" b="0" dirty="0">
              <a:solidFill>
                <a:schemeClr val="tx1"/>
              </a:solidFill>
              <a:latin typeface="+mn-lt"/>
            </a:endParaRPr>
          </a:p>
          <a:p>
            <a:r>
              <a:rPr lang="en-US" sz="3600" b="0" dirty="0">
                <a:solidFill>
                  <a:schemeClr val="tx1"/>
                </a:solidFill>
                <a:latin typeface="+mn-lt"/>
              </a:rPr>
              <a:t>You can take the assessment multiple times to renew.</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pic>
        <p:nvPicPr>
          <p:cNvPr id="3" name="Picture 2">
            <a:extLst>
              <a:ext uri="{FF2B5EF4-FFF2-40B4-BE49-F238E27FC236}">
                <a16:creationId xmlns:a16="http://schemas.microsoft.com/office/drawing/2014/main" id="{79EFC3AC-F452-8353-FD71-704CA61BBF2D}"/>
              </a:ext>
            </a:extLst>
          </p:cNvPr>
          <p:cNvPicPr>
            <a:picLocks noChangeAspect="1"/>
          </p:cNvPicPr>
          <p:nvPr/>
        </p:nvPicPr>
        <p:blipFill>
          <a:blip r:embed="rId3"/>
          <a:stretch>
            <a:fillRect/>
          </a:stretch>
        </p:blipFill>
        <p:spPr>
          <a:xfrm>
            <a:off x="6869124" y="0"/>
            <a:ext cx="5322876" cy="6858000"/>
          </a:xfrm>
          <a:prstGeom prst="rect">
            <a:avLst/>
          </a:prstGeom>
        </p:spPr>
      </p:pic>
    </p:spTree>
    <p:extLst>
      <p:ext uri="{BB962C8B-B14F-4D97-AF65-F5344CB8AC3E}">
        <p14:creationId xmlns:p14="http://schemas.microsoft.com/office/powerpoint/2010/main" val="24156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000" dirty="0"/>
              <a:t>Review the domain of the exam. </a:t>
            </a:r>
          </a:p>
          <a:p>
            <a:pPr lvl="1"/>
            <a:r>
              <a:rPr lang="en-US" sz="4000" dirty="0"/>
              <a:t>Each exam comes with a study guide of the skills covered.</a:t>
            </a:r>
          </a:p>
          <a:p>
            <a:pPr lvl="1"/>
            <a:r>
              <a:rPr lang="en-US" sz="4000" dirty="0"/>
              <a:t>Unfamiliar features? Questions? Go study.</a:t>
            </a:r>
          </a:p>
          <a:p>
            <a:pPr lvl="1"/>
            <a:r>
              <a:rPr lang="en-US" sz="4000" dirty="0"/>
              <a:t>Something you’ve never done before? Try!</a:t>
            </a:r>
          </a:p>
          <a:p>
            <a:pPr lvl="1"/>
            <a:endParaRPr lang="en-US" sz="4000" dirty="0"/>
          </a:p>
          <a:p>
            <a:r>
              <a:rPr lang="en-US" sz="4000" dirty="0"/>
              <a:t>Microsoft’s training content on Azure topics is good, with </a:t>
            </a:r>
            <a:r>
              <a:rPr lang="en-US" sz="4000" b="1" dirty="0"/>
              <a:t>in-browser free sandboxes.</a:t>
            </a:r>
          </a:p>
          <a:p>
            <a:pPr lvl="1"/>
            <a:r>
              <a:rPr lang="en-US" sz="3600" b="1" dirty="0"/>
              <a:t>Actual</a:t>
            </a:r>
            <a:r>
              <a:rPr lang="en-US" sz="3600" dirty="0"/>
              <a:t> Azure resources, for free!</a:t>
            </a:r>
          </a:p>
          <a:p>
            <a:pPr marL="457200" lvl="1" indent="0">
              <a:buNone/>
            </a:pPr>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pic>
        <p:nvPicPr>
          <p:cNvPr id="6" name="Picture 5">
            <a:extLst>
              <a:ext uri="{FF2B5EF4-FFF2-40B4-BE49-F238E27FC236}">
                <a16:creationId xmlns:a16="http://schemas.microsoft.com/office/drawing/2014/main" id="{6F447C2F-BED1-4598-B509-90914B618DF9}"/>
              </a:ext>
            </a:extLst>
          </p:cNvPr>
          <p:cNvPicPr>
            <a:picLocks noChangeAspect="1"/>
          </p:cNvPicPr>
          <p:nvPr/>
        </p:nvPicPr>
        <p:blipFill>
          <a:blip r:embed="rId3"/>
          <a:stretch>
            <a:fillRect/>
          </a:stretch>
        </p:blipFill>
        <p:spPr>
          <a:xfrm>
            <a:off x="5537438" y="762000"/>
            <a:ext cx="6146561" cy="6127532"/>
          </a:xfrm>
          <a:prstGeom prst="rect">
            <a:avLst/>
          </a:prstGeom>
        </p:spPr>
      </p:pic>
      <p:pic>
        <p:nvPicPr>
          <p:cNvPr id="8" name="Picture 7">
            <a:extLst>
              <a:ext uri="{FF2B5EF4-FFF2-40B4-BE49-F238E27FC236}">
                <a16:creationId xmlns:a16="http://schemas.microsoft.com/office/drawing/2014/main" id="{9D535F82-7501-9599-3332-6FBB508B9DFC}"/>
              </a:ext>
            </a:extLst>
          </p:cNvPr>
          <p:cNvPicPr>
            <a:picLocks noChangeAspect="1"/>
          </p:cNvPicPr>
          <p:nvPr/>
        </p:nvPicPr>
        <p:blipFill>
          <a:blip r:embed="rId4"/>
          <a:stretch>
            <a:fillRect/>
          </a:stretch>
        </p:blipFill>
        <p:spPr>
          <a:xfrm>
            <a:off x="0" y="2848384"/>
            <a:ext cx="5334744" cy="1771897"/>
          </a:xfrm>
          <a:prstGeom prst="rect">
            <a:avLst/>
          </a:prstGeom>
        </p:spPr>
      </p:pic>
      <p:sp>
        <p:nvSpPr>
          <p:cNvPr id="10" name="TextBox 9">
            <a:extLst>
              <a:ext uri="{FF2B5EF4-FFF2-40B4-BE49-F238E27FC236}">
                <a16:creationId xmlns:a16="http://schemas.microsoft.com/office/drawing/2014/main" id="{CB8F2EEA-0291-713F-1CAD-FA7094650432}"/>
              </a:ext>
            </a:extLst>
          </p:cNvPr>
          <p:cNvSpPr txBox="1"/>
          <p:nvPr/>
        </p:nvSpPr>
        <p:spPr>
          <a:xfrm>
            <a:off x="0" y="6278865"/>
            <a:ext cx="6096000" cy="369332"/>
          </a:xfrm>
          <a:prstGeom prst="rect">
            <a:avLst/>
          </a:prstGeom>
          <a:noFill/>
        </p:spPr>
        <p:txBody>
          <a:bodyPr wrap="square">
            <a:spAutoFit/>
          </a:bodyPr>
          <a:lstStyle/>
          <a:p>
            <a:r>
              <a:rPr lang="en-US" dirty="0"/>
              <a:t>https://docs.microsoft.com/certifications/exams/az-900</a:t>
            </a:r>
          </a:p>
        </p:txBody>
      </p:sp>
    </p:spTree>
    <p:extLst>
      <p:ext uri="{BB962C8B-B14F-4D97-AF65-F5344CB8AC3E}">
        <p14:creationId xmlns:p14="http://schemas.microsoft.com/office/powerpoint/2010/main" val="252919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lnSpcReduction="10000"/>
          </a:bodyPr>
          <a:lstStyle/>
          <a:p>
            <a:r>
              <a:rPr lang="en-US" sz="4400" dirty="0"/>
              <a:t>Study by doing.</a:t>
            </a:r>
          </a:p>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Try to build one, it’s educational.</a:t>
            </a:r>
          </a:p>
          <a:p>
            <a:pPr lvl="1"/>
            <a:r>
              <a:rPr lang="en-US" sz="4000" dirty="0"/>
              <a:t>Invest time in your career.</a:t>
            </a:r>
          </a:p>
          <a:p>
            <a:pPr lvl="1"/>
            <a:r>
              <a:rPr lang="en-US" sz="4000" dirty="0"/>
              <a:t>Have a lab environment installed on your work/home PCs, or use Azure. (Free credits for students, new accounts, from work, etc.)</a:t>
            </a:r>
          </a:p>
          <a:p>
            <a:pPr lvl="2"/>
            <a:r>
              <a:rPr lang="en-US" sz="3600" dirty="0"/>
              <a:t>Use Learn sandboxes or other free labs.</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Writing a Certification Exam</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a:bodyPr>
          <a:lstStyle/>
          <a:p>
            <a:r>
              <a:rPr lang="en-US" sz="4000" dirty="0"/>
              <a:t>The exam questions are highly situational.</a:t>
            </a:r>
          </a:p>
          <a:p>
            <a:r>
              <a:rPr lang="en-US" sz="4000" dirty="0"/>
              <a:t>You are doing something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Constraints on Writers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20</a:t>
            </a:fld>
            <a:endParaRPr lang="en-US"/>
          </a:p>
        </p:txBody>
      </p:sp>
      <p:sp>
        <p:nvSpPr>
          <p:cNvPr id="6" name="Title 4"/>
          <p:cNvSpPr txBox="1">
            <a:spLocks/>
          </p:cNvSpPr>
          <p:nvPr/>
        </p:nvSpPr>
        <p:spPr>
          <a:xfrm>
            <a:off x="282690" y="610486"/>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p>
          <a:p>
            <a:pPr marL="1028700" lvl="1" indent="-571500">
              <a:buFont typeface="Arial" panose="020B0604020202020204" pitchFamily="34" charset="0"/>
              <a:buChar char="•"/>
            </a:pPr>
            <a:r>
              <a:rPr lang="en-US" sz="3600"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exam writers can't make stuff up.</a:t>
            </a:r>
            <a:r>
              <a:rPr lang="en-US" b="0" dirty="0">
                <a:solidFill>
                  <a:schemeClr val="tx1"/>
                </a:solidFill>
                <a:latin typeface="+mn-lt"/>
              </a:rPr>
              <a:t> </a:t>
            </a:r>
          </a:p>
          <a:p>
            <a:pPr marL="1028700" lvl="1" indent="-571500">
              <a:buFont typeface="Arial" panose="020B0604020202020204" pitchFamily="34" charset="0"/>
              <a:buChar char="•"/>
            </a:pPr>
            <a:r>
              <a:rPr lang="en-US" sz="3600" b="0" dirty="0">
                <a:solidFill>
                  <a:schemeClr val="tx1"/>
                </a:solidFill>
                <a:latin typeface="+mn-lt"/>
              </a:rPr>
              <a:t>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such thing as “CHECKSUM Recovery Model</a:t>
            </a:r>
            <a:r>
              <a:rPr lang="en-US" sz="4000" dirty="0"/>
              <a:t>,”</a:t>
            </a:r>
            <a:r>
              <a:rPr lang="en-US" sz="4000" b="0" dirty="0">
                <a:solidFill>
                  <a:schemeClr val="tx1"/>
                </a:solidFill>
                <a:latin typeface="+mn-lt"/>
              </a:rPr>
              <a:t> so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21</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22</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Distractors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a:p>
        </p:txBody>
      </p:sp>
      <p:sp>
        <p:nvSpPr>
          <p:cNvPr id="6" name="Title 4"/>
          <p:cNvSpPr txBox="1">
            <a:spLocks/>
          </p:cNvSpPr>
          <p:nvPr/>
        </p:nvSpPr>
        <p:spPr>
          <a:xfrm>
            <a:off x="336953" y="762000"/>
            <a:ext cx="11707901"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26</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4E0CD0-A28F-428D-91C8-8C751353859A}"/>
              </a:ext>
            </a:extLst>
          </p:cNvPr>
          <p:cNvSpPr>
            <a:spLocks noGrp="1"/>
          </p:cNvSpPr>
          <p:nvPr>
            <p:ph type="title"/>
          </p:nvPr>
        </p:nvSpPr>
        <p:spPr/>
        <p:txBody>
          <a:bodyPr/>
          <a:lstStyle/>
          <a:p>
            <a:r>
              <a:rPr lang="en-GB" dirty="0"/>
              <a:t>Agenda</a:t>
            </a:r>
          </a:p>
        </p:txBody>
      </p:sp>
      <p:sp>
        <p:nvSpPr>
          <p:cNvPr id="5" name="Content Placeholder 4">
            <a:extLst>
              <a:ext uri="{FF2B5EF4-FFF2-40B4-BE49-F238E27FC236}">
                <a16:creationId xmlns:a16="http://schemas.microsoft.com/office/drawing/2014/main" id="{A1CDF206-76BC-4C09-8479-4EFA67E4A444}"/>
              </a:ext>
            </a:extLst>
          </p:cNvPr>
          <p:cNvSpPr>
            <a:spLocks noGrp="1"/>
          </p:cNvSpPr>
          <p:nvPr>
            <p:ph idx="1"/>
          </p:nvPr>
        </p:nvSpPr>
        <p:spPr/>
        <p:txBody>
          <a:bodyPr>
            <a:normAutofit/>
          </a:bodyPr>
          <a:lstStyle/>
          <a:p>
            <a:r>
              <a:rPr lang="en-US" b="1" dirty="0"/>
              <a:t>Who exams are for</a:t>
            </a:r>
          </a:p>
          <a:p>
            <a:r>
              <a:rPr lang="en-US" b="1" dirty="0"/>
              <a:t>New Role-based Microsoft certs and exams</a:t>
            </a:r>
          </a:p>
          <a:p>
            <a:r>
              <a:rPr lang="en-US" b="1" dirty="0"/>
              <a:t>How Exams are Written</a:t>
            </a:r>
          </a:p>
          <a:p>
            <a:r>
              <a:rPr lang="en-US" b="1" dirty="0"/>
              <a:t>Test-taking tips</a:t>
            </a:r>
          </a:p>
          <a:p>
            <a:r>
              <a:rPr lang="en-US" b="1" dirty="0"/>
              <a:t>Deconstructing the wrong answers</a:t>
            </a:r>
          </a:p>
          <a:p>
            <a:r>
              <a:rPr lang="en-US" b="1" dirty="0"/>
              <a:t>Sample exercises</a:t>
            </a:r>
            <a:br>
              <a:rPr lang="en-US" b="1" dirty="0"/>
            </a:br>
            <a:endParaRPr lang="en-US" b="1" dirty="0"/>
          </a:p>
          <a:p>
            <a:r>
              <a:rPr lang="en-US" b="1" dirty="0"/>
              <a:t>Content is not specific to Microsoft</a:t>
            </a:r>
          </a:p>
        </p:txBody>
      </p:sp>
    </p:spTree>
    <p:extLst>
      <p:ext uri="{BB962C8B-B14F-4D97-AF65-F5344CB8AC3E}">
        <p14:creationId xmlns:p14="http://schemas.microsoft.com/office/powerpoint/2010/main" val="2682467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4061995" y="479604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50023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24858" y="508959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6764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6764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34618" y="44321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a:xfrm>
            <a:off x="609599" y="990603"/>
            <a:ext cx="11332029" cy="5867397"/>
          </a:xfrm>
        </p:spPr>
        <p:txBody>
          <a:bodyPr>
            <a:normAutofit/>
          </a:bodyPr>
          <a:lstStyle/>
          <a:p>
            <a:r>
              <a:rPr lang="en-US" sz="3200" dirty="0"/>
              <a:t>Certified employees are </a:t>
            </a:r>
            <a:r>
              <a:rPr lang="en-US" sz="3200" b="1" dirty="0"/>
              <a:t>17% more productive</a:t>
            </a:r>
            <a:r>
              <a:rPr lang="en-US" sz="3200" dirty="0"/>
              <a:t>.</a:t>
            </a:r>
          </a:p>
          <a:p>
            <a:r>
              <a:rPr lang="en-US" sz="3200" dirty="0"/>
              <a:t>Certified </a:t>
            </a:r>
            <a:r>
              <a:rPr lang="en-US" sz="3200" b="1" dirty="0"/>
              <a:t>reduce unplanned downtime </a:t>
            </a:r>
            <a:r>
              <a:rPr lang="en-US" sz="3200" dirty="0"/>
              <a:t>by 56%.</a:t>
            </a:r>
          </a:p>
          <a:p>
            <a:r>
              <a:rPr lang="en-US" sz="3200" dirty="0"/>
              <a:t>Certified employees are generally more satisfied with their jobs and </a:t>
            </a:r>
            <a:r>
              <a:rPr lang="en-US" sz="3200" b="1" dirty="0"/>
              <a:t>enjoy tenures that are 15% longer </a:t>
            </a:r>
            <a:r>
              <a:rPr lang="en-US" sz="3200" dirty="0"/>
              <a:t>than uncertified.</a:t>
            </a:r>
          </a:p>
          <a:p>
            <a:r>
              <a:rPr lang="en-US" sz="3200" dirty="0"/>
              <a:t>60% of employers use certs to </a:t>
            </a:r>
            <a:r>
              <a:rPr lang="en-US" sz="3200" b="1" dirty="0"/>
              <a:t>confirm</a:t>
            </a:r>
            <a:r>
              <a:rPr lang="en-US" sz="3200" dirty="0"/>
              <a:t> expertise.</a:t>
            </a:r>
          </a:p>
          <a:p>
            <a:r>
              <a:rPr lang="en-US" sz="3200" dirty="0"/>
              <a:t>Certified IT Pros get </a:t>
            </a:r>
            <a:r>
              <a:rPr lang="en-US" sz="3200" b="1" dirty="0"/>
              <a:t>promoted 50% faster </a:t>
            </a:r>
            <a:r>
              <a:rPr lang="en-US" sz="3200" dirty="0"/>
              <a:t>than non-certified.</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r>
              <a:rPr lang="en-US" sz="1000" dirty="0"/>
              <a:t>MICROSOFT CERTIFICATIONS DATA SHEET Ten reasons to earn a Microsoft Certification </a:t>
            </a:r>
            <a:r>
              <a:rPr lang="en-US" sz="1000" dirty="0">
                <a:hlinkClick r:id="rId5"/>
              </a:rPr>
              <a:t>https://query.prod.cms.rt.microsoft.com/cms/api/am/binary/RE4FRd2</a:t>
            </a:r>
            <a:endParaRPr lang="en-US" sz="1000" dirty="0"/>
          </a:p>
          <a:p>
            <a:pPr marL="0" indent="0">
              <a:buNone/>
            </a:pP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barrels. The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363898"/>
          </a:xfrm>
        </p:spPr>
        <p:txBody>
          <a:bodyPr>
            <a:normAutofit fontScale="92500" lnSpcReduction="1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platform must be persistent online forever. The grandmother and crazy uncle of the CEO must not be aware of the platform. The platform must currently ban political ads.</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27610" y="481209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2899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655150"/>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795150" y="2953551"/>
            <a:ext cx="508099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5567083" y="3426682"/>
            <a:ext cx="5225835" cy="3498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57921" y="2459934"/>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72693" y="500180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DBB9F66-98F3-4331-A8CB-D731E309F5A2}"/>
              </a:ext>
              <a:ext uri="{C183D7F6-B498-43B3-948B-1728B52AA6E4}">
                <adec:decorative xmlns:adec="http://schemas.microsoft.com/office/drawing/2017/decorative" val="1"/>
              </a:ext>
            </a:extLst>
          </p:cNvPr>
          <p:cNvCxnSpPr/>
          <p:nvPr/>
        </p:nvCxnSpPr>
        <p:spPr>
          <a:xfrm flipH="1" flipV="1">
            <a:off x="1627610" y="4743019"/>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45</a:t>
            </a:fld>
            <a:endParaRPr lang="en-US" dirty="0"/>
          </a:p>
        </p:txBody>
      </p:sp>
      <p:sp>
        <p:nvSpPr>
          <p:cNvPr id="6" name="Title 4"/>
          <p:cNvSpPr txBox="1">
            <a:spLocks/>
          </p:cNvSpPr>
          <p:nvPr/>
        </p:nvSpPr>
        <p:spPr>
          <a:xfrm>
            <a:off x="446410" y="1116702"/>
            <a:ext cx="11604075"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8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8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endParaRPr lang="en-US" sz="2800" b="0" dirty="0">
              <a:solidFill>
                <a:schemeClr val="tx1"/>
              </a:solidFill>
              <a:latin typeface="+mn-lt"/>
              <a:hlinkClick r:id="rId3"/>
            </a:endParaRPr>
          </a:p>
          <a:p>
            <a:pPr marL="285750" indent="-285750">
              <a:buFont typeface="Arial" panose="020B0604020202020204" pitchFamily="34" charset="0"/>
              <a:buChar char="•"/>
            </a:pPr>
            <a:r>
              <a:rPr lang="en-US" sz="2800" b="0" dirty="0">
                <a:hlinkClick r:id="rId4"/>
              </a:rPr>
              <a:t>https://docs.microsoft.com/certifications/</a:t>
            </a:r>
          </a:p>
          <a:p>
            <a:pPr marL="285750" indent="-285750">
              <a:buFont typeface="Arial" panose="020B0604020202020204" pitchFamily="34" charset="0"/>
              <a:buChar char="•"/>
            </a:pPr>
            <a:r>
              <a:rPr lang="en-US" sz="2800" b="0" dirty="0">
                <a:hlinkClick r:id="rId5"/>
              </a:rPr>
              <a:t>https://docs.microsoft.com/certifications/posts/new-role-based-certification-and-training-is-here</a:t>
            </a:r>
            <a:endParaRPr lang="en-US" sz="2800" b="0" dirty="0"/>
          </a:p>
          <a:p>
            <a:pPr marL="285750" indent="-285750">
              <a:buFont typeface="Arial" panose="020B0604020202020204" pitchFamily="34" charset="0"/>
              <a:buChar char="•"/>
            </a:pPr>
            <a:r>
              <a:rPr lang="en-US" sz="2800" b="0" dirty="0">
                <a:hlinkClick r:id="rId6"/>
              </a:rPr>
              <a:t>https://docs.microsoft.com/certifications/posts/skill-up-and-stand-out-with-new-role-based-training-and-certification</a:t>
            </a:r>
          </a:p>
          <a:p>
            <a:pPr marL="285750" indent="-285750">
              <a:buFont typeface="Arial" panose="020B0604020202020204" pitchFamily="34" charset="0"/>
              <a:buChar char="•"/>
            </a:pPr>
            <a:r>
              <a:rPr lang="en-US" sz="2800" b="0" dirty="0">
                <a:hlinkClick r:id="rId6"/>
              </a:rPr>
              <a:t>https://docs.microsoft.com/certifications/exams/az-900</a:t>
            </a:r>
            <a:endParaRPr lang="en-US" sz="2800" b="0" dirty="0"/>
          </a:p>
          <a:p>
            <a:pPr marL="285750" indent="-285750">
              <a:buFont typeface="Arial" panose="020B0604020202020204" pitchFamily="34" charset="0"/>
              <a:buChar char="•"/>
            </a:pPr>
            <a:endParaRPr lang="en-US" sz="2800" b="0" dirty="0"/>
          </a:p>
          <a:p>
            <a:pPr marL="285750" indent="-285750">
              <a:buFont typeface="Arial" panose="020B0604020202020204" pitchFamily="34" charset="0"/>
              <a:buChar char="•"/>
            </a:pPr>
            <a:endParaRPr lang="en-US" sz="2800" dirty="0">
              <a:hlinkClick r:id="rId7"/>
            </a:endParaRPr>
          </a:p>
          <a:p>
            <a:pPr marL="285750" indent="-285750">
              <a:buFont typeface="Arial" panose="020B0604020202020204" pitchFamily="34" charset="0"/>
              <a:buChar char="•"/>
            </a:pPr>
            <a:r>
              <a:rPr lang="en-US" sz="2800" dirty="0">
                <a:hlinkClick r:id="rId7"/>
              </a:rPr>
              <a:t>Microsoft Learn Blog: </a:t>
            </a:r>
            <a:r>
              <a:rPr lang="en-US" sz="2800" dirty="0"/>
              <a:t>https://techcommunity.microsoft.com/t5/microsoft-learn-blog/bg-p/MicrosoftLearnBlog</a:t>
            </a: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a:p>
            <a:pPr marL="285750" indent="-285750">
              <a:buFont typeface="Arial" panose="020B0604020202020204" pitchFamily="34" charset="0"/>
              <a:buChar char="•"/>
            </a:pPr>
            <a:endParaRPr lang="en-US" sz="28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6924973"/>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2022 coming soon</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Senior Content Developer, Microsoft</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6" name="Text Placeholder 155"/>
          <p:cNvSpPr>
            <a:spLocks noGrp="1"/>
          </p:cNvSpPr>
          <p:nvPr>
            <p:ph type="body" sz="quarter" idx="17"/>
          </p:nvPr>
        </p:nvSpPr>
        <p:spPr>
          <a:xfrm>
            <a:off x="7493073" y="3193264"/>
            <a:ext cx="4698927" cy="2990073"/>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Senior Content Dev, Microsoft Database Docs, Azure SQL DB lead</a:t>
            </a:r>
          </a:p>
          <a:p>
            <a:pPr>
              <a:lnSpc>
                <a:spcPct val="120000"/>
              </a:lnSpc>
            </a:pPr>
            <a:r>
              <a:rPr lang="en-US" sz="2222" dirty="0">
                <a:solidFill>
                  <a:schemeClr val="tx1"/>
                </a:solidFill>
                <a:latin typeface="Roboto" panose="02000000000000000000" pitchFamily="2" charset="0"/>
                <a:ea typeface="Roboto" panose="02000000000000000000" pitchFamily="2" charset="0"/>
              </a:rPr>
              <a:t>Former MS Cert exam SME </a:t>
            </a:r>
          </a:p>
          <a:p>
            <a:pPr>
              <a:lnSpc>
                <a:spcPct val="120000"/>
              </a:lnSpc>
            </a:pPr>
            <a:r>
              <a:rPr lang="en-US" sz="2222" dirty="0">
                <a:solidFill>
                  <a:schemeClr val="tx1"/>
                </a:solidFill>
                <a:latin typeface="Roboto" panose="02000000000000000000" pitchFamily="2" charset="0"/>
                <a:ea typeface="Roboto" panose="02000000000000000000" pitchFamily="2" charset="0"/>
              </a:rPr>
              <a:t>Former MS MVP, Data Platform </a:t>
            </a:r>
          </a:p>
          <a:p>
            <a:pPr>
              <a:lnSpc>
                <a:spcPct val="120000"/>
              </a:lnSpc>
            </a:pP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and 2022. </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25"/>
              <a:endParaRPr lang="en-US" sz="2800">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2000" dirty="0">
                <a:solidFill>
                  <a:schemeClr val="tx1"/>
                </a:solidFill>
                <a:latin typeface="Roboto" panose="02000000000000000000" pitchFamily="2" charset="0"/>
                <a:ea typeface="Roboto" panose="02000000000000000000" pitchFamily="2" charset="0"/>
              </a:rPr>
              <a:t>SQLTact.com</a:t>
            </a:r>
            <a:endParaRPr lang="en-US" sz="20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600" dirty="0"/>
              <a:t>When deciding on exam content, SMEs are asked:</a:t>
            </a:r>
            <a:br>
              <a:rPr lang="en-US" sz="3600" dirty="0"/>
            </a:br>
            <a:r>
              <a:rPr lang="en-US" sz="3600" dirty="0"/>
              <a:t>“Is this a skillset that you do regularly?” </a:t>
            </a:r>
            <a:br>
              <a:rPr lang="en-US" sz="3600" dirty="0"/>
            </a:br>
            <a:r>
              <a:rPr lang="en-US" sz="3600" dirty="0"/>
              <a:t>or</a:t>
            </a:r>
            <a:br>
              <a:rPr lang="en-US" sz="3600" dirty="0"/>
            </a:br>
            <a:r>
              <a:rPr lang="en-US" sz="3600" dirty="0"/>
              <a:t>“Is this a skillset you would ask for when hiring?”</a:t>
            </a:r>
            <a:br>
              <a:rPr lang="en-US" sz="3600" dirty="0"/>
            </a:br>
            <a:endParaRPr lang="en-US" sz="3600" dirty="0"/>
          </a:p>
          <a:p>
            <a:r>
              <a:rPr lang="en-US" sz="3600" dirty="0"/>
              <a:t>If a group of worldwide SMEs does not think a feature is important, it’s doesn’t go on the exam.</a:t>
            </a:r>
            <a:br>
              <a:rPr lang="en-US" sz="3600" dirty="0"/>
            </a:br>
            <a:endParaRPr lang="en-US" sz="3600" dirty="0"/>
          </a:p>
          <a:p>
            <a:r>
              <a:rPr lang="en-US" sz="36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and 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SMEs used in all phases of exam development.</a:t>
            </a:r>
          </a:p>
          <a:p>
            <a:r>
              <a:rPr lang="en-US" sz="4000" dirty="0"/>
              <a:t>In Beta and when the exam is live, question success and feedback is analyzed by a </a:t>
            </a:r>
            <a:r>
              <a:rPr lang="en-US" sz="4000" i="1" dirty="0"/>
              <a:t>psychometrician.</a:t>
            </a:r>
          </a:p>
          <a:p>
            <a:r>
              <a:rPr lang="en-US" sz="4000" dirty="0"/>
              <a:t>Exams can be refreshed for new/better content without changing the exam number. </a:t>
            </a:r>
          </a:p>
          <a:p>
            <a:r>
              <a:rPr lang="en-US" sz="4000" dirty="0"/>
              <a:t>New product capabilities/features often get a special focus on exams.</a:t>
            </a:r>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4000" dirty="0"/>
              <a:t>900-level exams are for students and newcomers. </a:t>
            </a:r>
          </a:p>
          <a:p>
            <a:pPr>
              <a:lnSpc>
                <a:spcPct val="100000"/>
              </a:lnSpc>
            </a:pPr>
            <a:r>
              <a:rPr lang="en-US" sz="4000" dirty="0"/>
              <a:t>More senior exams are for 1-2+yrs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Employers should pay exam fees. Even if failed.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8.xml><?xml version="1.0" encoding="utf-8"?>
<a:theme xmlns:a="http://schemas.openxmlformats.org/drawingml/2006/main" name="3_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ertification Saturday 2021 Template.potx" id="{71B40389-7DEB-409E-AB91-D434E6BF2014}" vid="{1923BBD8-0B63-43E8-9D80-B8F99CC4306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4457</TotalTime>
  <Words>5604</Words>
  <Application>Microsoft Office PowerPoint</Application>
  <PresentationFormat>Widescreen</PresentationFormat>
  <Paragraphs>547</Paragraphs>
  <Slides>48</Slides>
  <Notes>31</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48</vt:i4>
      </vt:variant>
    </vt:vector>
  </HeadingPairs>
  <TitlesOfParts>
    <vt:vector size="70" baseType="lpstr">
      <vt:lpstr>Arial</vt:lpstr>
      <vt:lpstr>Avenir Next LT Pro</vt:lpstr>
      <vt:lpstr>Calibri</vt:lpstr>
      <vt:lpstr>Calibri Light</vt:lpstr>
      <vt:lpstr>Consolas</vt:lpstr>
      <vt:lpstr>Courier New</vt:lpstr>
      <vt:lpstr>Helvetica Neue</vt:lpstr>
      <vt:lpstr>Lucida Grande</vt:lpstr>
      <vt:lpstr>Raleway</vt:lpstr>
      <vt:lpstr>Roboto</vt:lpstr>
      <vt:lpstr>Segoe UI</vt:lpstr>
      <vt:lpstr>Segoe UI Light</vt:lpstr>
      <vt:lpstr>Speak Pro</vt:lpstr>
      <vt:lpstr>Wingdings</vt:lpstr>
      <vt:lpstr>SQL Server Security for Database Migrations Upgrades</vt:lpstr>
      <vt:lpstr>1_Office Theme</vt:lpstr>
      <vt:lpstr>2_Office Theme</vt:lpstr>
      <vt:lpstr>SQLSaturday Powerpoint - New</vt:lpstr>
      <vt:lpstr>SharePoint Benefits for Marketers - 1 2 13</vt:lpstr>
      <vt:lpstr>Office Theme</vt:lpstr>
      <vt:lpstr>Marquam Theme</vt:lpstr>
      <vt:lpstr>3_Office Theme</vt:lpstr>
      <vt:lpstr>Think Like a Certification Exam</vt:lpstr>
      <vt:lpstr>Pop Quiz</vt:lpstr>
      <vt:lpstr>Agenda</vt:lpstr>
      <vt:lpstr>Certified Technology Professionals</vt:lpstr>
      <vt:lpstr>What Exams Try to Test</vt:lpstr>
      <vt:lpstr>Before and After the exam is live</vt:lpstr>
      <vt:lpstr>Guidance for Employers</vt:lpstr>
      <vt:lpstr>Certs and Your Employees</vt:lpstr>
      <vt:lpstr>How to Train an Employee</vt:lpstr>
      <vt:lpstr>Role-based certs have replaced older certs</vt:lpstr>
      <vt:lpstr>https://docs.microsoft.com/certifications/</vt:lpstr>
      <vt:lpstr>But Right Now? How?</vt:lpstr>
      <vt:lpstr>Beta Exams</vt:lpstr>
      <vt:lpstr>Certification renewal</vt:lpstr>
      <vt:lpstr>How To Prepare for Cert Exams</vt:lpstr>
      <vt:lpstr>How To Prepare for Cert Exams</vt:lpstr>
      <vt:lpstr>How To Prepare for Cert Exams</vt:lpstr>
      <vt:lpstr>How To Prepare for Cert Exams</vt:lpstr>
      <vt:lpstr>Writing a Certification Exam</vt:lpstr>
      <vt:lpstr>Constraints on Writers</vt:lpstr>
      <vt:lpstr>Fun With Grammar</vt:lpstr>
      <vt:lpstr>Fun With Grammar</vt:lpstr>
      <vt:lpstr>“Best Practices”</vt:lpstr>
      <vt:lpstr>Writing Distractors</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7</vt:lpstr>
      <vt:lpstr>Helpful Links</vt:lpstr>
      <vt:lpstr>SQL Server 2017 Inside Out</vt:lpstr>
      <vt:lpstr>Support your Local STEM Initiatives</vt:lpstr>
      <vt:lpstr>William Assaf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Assaf</cp:lastModifiedBy>
  <cp:revision>225</cp:revision>
  <dcterms:created xsi:type="dcterms:W3CDTF">2015-09-09T01:48:28Z</dcterms:created>
  <dcterms:modified xsi:type="dcterms:W3CDTF">2022-08-03T16:51:15Z</dcterms:modified>
</cp:coreProperties>
</file>